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3" r:id="rId11"/>
    <p:sldId id="262" r:id="rId12"/>
    <p:sldId id="268" r:id="rId13"/>
    <p:sldId id="264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D2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3D206">
                <a:alpha val="56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22753" y="1647001"/>
            <a:ext cx="7406899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Гидродинамика</a:t>
            </a:r>
          </a:p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Гидростатика</a:t>
            </a:r>
          </a:p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Колебания и волны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формулы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Уравнение гармонических колебаний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Циклическая частота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Период колебаний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dirty="0" smtClean="0">
                <a:latin typeface="Monotype Corsiva" pitchFamily="66" charset="0"/>
              </a:rPr>
              <a:t>математического маятника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Период колебаний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dirty="0" smtClean="0">
                <a:latin typeface="Monotype Corsiva" pitchFamily="66" charset="0"/>
              </a:rPr>
              <a:t>пружинного маятника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2000240"/>
            <a:ext cx="3095625" cy="619125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214686"/>
            <a:ext cx="2781300" cy="447675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3571876"/>
            <a:ext cx="1476375" cy="1228725"/>
          </a:xfrm>
          <a:prstGeom prst="rect">
            <a:avLst/>
          </a:prstGeom>
          <a:noFill/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5500702"/>
            <a:ext cx="1552575" cy="866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8686800" cy="5572164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3600" dirty="0" smtClean="0">
                <a:latin typeface="Monotype Corsiva" pitchFamily="66" charset="0"/>
              </a:rPr>
              <a:t>Волна – это процесс распространения механических колебаний в упругой среде</a:t>
            </a: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Длина волны – это расстояние, на которое распространится волна за время, равное периоду</a:t>
            </a:r>
          </a:p>
          <a:p>
            <a:pPr lvl="0"/>
            <a:r>
              <a:rPr lang="ru-RU" sz="3600" dirty="0" smtClean="0">
                <a:latin typeface="Monotype Corsiva" pitchFamily="66" charset="0"/>
              </a:rPr>
              <a:t>Поперечная волна – это волна, в которой частицы среды смещаются перпендикулярно направлению распространения волны.</a:t>
            </a:r>
          </a:p>
          <a:p>
            <a:r>
              <a:rPr lang="ru-RU" sz="3600" dirty="0" smtClean="0">
                <a:latin typeface="Monotype Corsiva" pitchFamily="66" charset="0"/>
              </a:rPr>
              <a:t>Продольная волна – это волна, в которой частицы среды распространяются вдоль направления распространения волны</a:t>
            </a:r>
            <a:endParaRPr lang="ru-RU" sz="3600" dirty="0" smtClean="0">
              <a:latin typeface="Monotype Corsiva" pitchFamily="66" charset="0"/>
            </a:endParaRPr>
          </a:p>
          <a:p>
            <a:pPr algn="just"/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8686800" cy="5572164"/>
          </a:xfrm>
        </p:spPr>
        <p:txBody>
          <a:bodyPr>
            <a:normAutofit/>
          </a:bodyPr>
          <a:lstStyle/>
          <a:p>
            <a:pPr lvl="0" algn="just"/>
            <a:r>
              <a:rPr lang="ru-RU" sz="3600" dirty="0" smtClean="0">
                <a:latin typeface="Monotype Corsiva" pitchFamily="66" charset="0"/>
              </a:rPr>
              <a:t>Когерентные волны – это волны, пришедшие от источников, колеблющихся с одинаковой частотой и постоянной разностью фаз.</a:t>
            </a:r>
          </a:p>
          <a:p>
            <a:pPr lvl="0" algn="just"/>
            <a:r>
              <a:rPr lang="ru-RU" sz="3600" dirty="0" smtClean="0">
                <a:latin typeface="Monotype Corsiva" pitchFamily="66" charset="0"/>
              </a:rPr>
              <a:t>Фронт волны – это геометрическое место точек среды, до которых дошло возмущение.</a:t>
            </a:r>
          </a:p>
          <a:p>
            <a:pPr lvl="0" algn="just"/>
            <a:r>
              <a:rPr lang="ru-RU" sz="3600" dirty="0" smtClean="0">
                <a:latin typeface="Monotype Corsiva" pitchFamily="66" charset="0"/>
              </a:rPr>
              <a:t>Плоские воны – это волны, фронт которых плоский.</a:t>
            </a: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Сферические волны – это волны, фронт которых сферический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</a:t>
            </a:r>
            <a:r>
              <a:rPr lang="ru-RU" b="1" dirty="0" smtClean="0"/>
              <a:t>формулы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57800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Monotype Corsiva" pitchFamily="66" charset="0"/>
              </a:rPr>
              <a:t>Уравнение волны, распространяющейся вдоль оси </a:t>
            </a:r>
            <a:r>
              <a:rPr lang="ru-RU" dirty="0" err="1" smtClean="0">
                <a:latin typeface="Monotype Corsiva" pitchFamily="66" charset="0"/>
              </a:rPr>
              <a:t>х</a:t>
            </a:r>
            <a:endParaRPr lang="ru-RU" dirty="0" smtClean="0">
              <a:latin typeface="Monotype Corsiva" pitchFamily="66" charset="0"/>
            </a:endParaRPr>
          </a:p>
          <a:p>
            <a:pPr lvl="0"/>
            <a:endParaRPr lang="ru-RU" dirty="0" smtClean="0"/>
          </a:p>
          <a:p>
            <a:pPr lvl="0"/>
            <a:endParaRPr lang="ru-RU" dirty="0" smtClean="0">
              <a:latin typeface="Monotype Corsiva" pitchFamily="66" charset="0"/>
            </a:endParaRPr>
          </a:p>
          <a:p>
            <a:pPr lvl="0"/>
            <a:r>
              <a:rPr lang="ru-RU" dirty="0" smtClean="0">
                <a:latin typeface="Monotype Corsiva" pitchFamily="66" charset="0"/>
              </a:rPr>
              <a:t>Волновое число</a:t>
            </a:r>
          </a:p>
          <a:p>
            <a:pPr lvl="0"/>
            <a:endParaRPr lang="ru-RU" dirty="0" smtClean="0">
              <a:latin typeface="Monotype Corsiva" pitchFamily="66" charset="0"/>
            </a:endParaRPr>
          </a:p>
          <a:p>
            <a:pPr lvl="0"/>
            <a:r>
              <a:rPr lang="ru-RU" dirty="0" smtClean="0">
                <a:latin typeface="Monotype Corsiva" pitchFamily="66" charset="0"/>
              </a:rPr>
              <a:t>Скорость волны</a:t>
            </a:r>
          </a:p>
          <a:p>
            <a:pPr lvl="0"/>
            <a:endParaRPr lang="ru-RU" dirty="0" smtClean="0">
              <a:latin typeface="Monotype Corsiva" pitchFamily="66" charset="0"/>
            </a:endParaRPr>
          </a:p>
          <a:p>
            <a:pPr lvl="0"/>
            <a:r>
              <a:rPr lang="ru-RU" dirty="0" smtClean="0">
                <a:latin typeface="Monotype Corsiva" pitchFamily="66" charset="0"/>
              </a:rPr>
              <a:t>Ускорение волны</a:t>
            </a:r>
            <a:endParaRPr lang="ru-RU" dirty="0" smtClean="0">
              <a:latin typeface="Monotype Corsiva" pitchFamily="66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1500166" y="2285992"/>
          <a:ext cx="3143272" cy="1071570"/>
        </p:xfrm>
        <a:graphic>
          <a:graphicData uri="http://schemas.openxmlformats.org/presentationml/2006/ole">
            <p:oleObj spid="_x0000_s23553" name="Формула" r:id="rId3" imgW="1257300" imgH="431800" progId="Equation.3">
              <p:embed/>
            </p:oleObj>
          </a:graphicData>
        </a:graphic>
      </p:graphicFrame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786314" y="2428868"/>
          <a:ext cx="3402108" cy="642918"/>
        </p:xfrm>
        <a:graphic>
          <a:graphicData uri="http://schemas.openxmlformats.org/presentationml/2006/ole">
            <p:oleObj spid="_x0000_s23555" name="Формула" r:id="rId4" imgW="1206500" imgH="228600" progId="Equation.3">
              <p:embed/>
            </p:oleObj>
          </a:graphicData>
        </a:graphic>
      </p:graphicFrame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4106871" y="3429000"/>
          <a:ext cx="1679575" cy="857250"/>
        </p:xfrm>
        <a:graphic>
          <a:graphicData uri="http://schemas.openxmlformats.org/presentationml/2006/ole">
            <p:oleObj spid="_x0000_s23559" name="Формула" r:id="rId5" imgW="761760" imgH="393480" progId="Equation.3">
              <p:embed/>
            </p:oleObj>
          </a:graphicData>
        </a:graphic>
      </p:graphicFrame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3643306" y="4429132"/>
          <a:ext cx="3311549" cy="1000132"/>
        </p:xfrm>
        <a:graphic>
          <a:graphicData uri="http://schemas.openxmlformats.org/presentationml/2006/ole">
            <p:oleObj spid="_x0000_s23561" name="Формула" r:id="rId6" imgW="1422400" imgH="431800" progId="Equation.3">
              <p:embed/>
            </p:oleObj>
          </a:graphicData>
        </a:graphic>
      </p:graphicFrame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63" name="Object 11"/>
          <p:cNvGraphicFramePr>
            <a:graphicFrameLocks noChangeAspect="1"/>
          </p:cNvGraphicFramePr>
          <p:nvPr/>
        </p:nvGraphicFramePr>
        <p:xfrm>
          <a:off x="4214810" y="5786454"/>
          <a:ext cx="1671642" cy="642918"/>
        </p:xfrm>
        <a:graphic>
          <a:graphicData uri="http://schemas.openxmlformats.org/presentationml/2006/ole">
            <p:oleObj spid="_x0000_s23563" name="Формула" r:id="rId7" imgW="634725" imgH="228501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формулы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Энергия волны </a:t>
            </a:r>
            <a:r>
              <a:rPr lang="ru-RU" dirty="0" smtClean="0">
                <a:latin typeface="Monotype Corsiva" pitchFamily="66" charset="0"/>
              </a:rPr>
              <a:t>равна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Удельная энергия </a:t>
            </a:r>
            <a:r>
              <a:rPr lang="ru-RU" dirty="0" smtClean="0">
                <a:latin typeface="Monotype Corsiva" pitchFamily="66" charset="0"/>
              </a:rPr>
              <a:t>волны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Средняя энергия </a:t>
            </a:r>
            <a:r>
              <a:rPr lang="ru-RU" dirty="0" smtClean="0">
                <a:latin typeface="Monotype Corsiva" pitchFamily="66" charset="0"/>
              </a:rPr>
              <a:t>волны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Интенсивность волны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2357422" y="1714488"/>
          <a:ext cx="4214843" cy="1071570"/>
        </p:xfrm>
        <a:graphic>
          <a:graphicData uri="http://schemas.openxmlformats.org/presentationml/2006/ole">
            <p:oleObj spid="_x0000_s25601" name="Формула" r:id="rId3" imgW="1688367" imgH="431613" progId="Equation.3">
              <p:embed/>
            </p:oleObj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2357422" y="2857496"/>
          <a:ext cx="3905190" cy="1071546"/>
        </p:xfrm>
        <a:graphic>
          <a:graphicData uri="http://schemas.openxmlformats.org/presentationml/2006/ole">
            <p:oleObj spid="_x0000_s25603" name="Формула" r:id="rId4" imgW="1562100" imgH="431800" progId="Equation.3">
              <p:embed/>
            </p:oleObj>
          </a:graphicData>
        </a:graphic>
      </p:graphicFrame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2949886" y="4071966"/>
          <a:ext cx="2122180" cy="1000108"/>
        </p:xfrm>
        <a:graphic>
          <a:graphicData uri="http://schemas.openxmlformats.org/presentationml/2006/ole">
            <p:oleObj spid="_x0000_s25605" name="Формула" r:id="rId5" imgW="825500" imgH="393700" progId="Equation.3">
              <p:embed/>
            </p:oleObj>
          </a:graphicData>
        </a:graphic>
      </p:graphicFrame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2357422" y="5357826"/>
          <a:ext cx="3354529" cy="1000108"/>
        </p:xfrm>
        <a:graphic>
          <a:graphicData uri="http://schemas.openxmlformats.org/presentationml/2006/ole">
            <p:oleObj spid="_x0000_s25607" name="Формула" r:id="rId6" imgW="153670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Гидродинамика</a:t>
            </a:r>
            <a:r>
              <a:rPr lang="ru-RU" sz="4000" dirty="0" smtClean="0">
                <a:latin typeface="Monotype Corsiva" pitchFamily="66" charset="0"/>
              </a:rPr>
              <a:t> –  это раздел механики сплошных сред, изучающий движение жидкости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Гидростатика</a:t>
            </a:r>
            <a:r>
              <a:rPr lang="ru-RU" sz="4000" dirty="0" smtClean="0">
                <a:latin typeface="Monotype Corsiva" pitchFamily="66" charset="0"/>
              </a:rPr>
              <a:t> – раздел механики, занимающийся изучением покоящейся жидкости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ru-RU" b="1" dirty="0" smtClean="0"/>
              <a:t>Основные законы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57800"/>
          </a:xfrm>
        </p:spPr>
        <p:txBody>
          <a:bodyPr>
            <a:normAutofit/>
          </a:bodyPr>
          <a:lstStyle/>
          <a:p>
            <a:pPr algn="just"/>
            <a:r>
              <a:rPr lang="ru-RU" u="sng" dirty="0" smtClean="0">
                <a:latin typeface="Monotype Corsiva" pitchFamily="66" charset="0"/>
              </a:rPr>
              <a:t>Закон Паскаля</a:t>
            </a:r>
            <a:r>
              <a:rPr lang="ru-RU" dirty="0" smtClean="0">
                <a:latin typeface="Monotype Corsiva" pitchFamily="66" charset="0"/>
              </a:rPr>
              <a:t>: В состоянии равновесия давление нормальное напряжение) не зависит от ориентации площадки, на которую оно действует</a:t>
            </a:r>
          </a:p>
          <a:p>
            <a:pPr algn="just"/>
            <a:r>
              <a:rPr lang="ru-RU" u="sng" dirty="0" smtClean="0">
                <a:latin typeface="Monotype Corsiva" pitchFamily="66" charset="0"/>
              </a:rPr>
              <a:t>Закон Архимеда</a:t>
            </a:r>
            <a:r>
              <a:rPr lang="ru-RU" dirty="0" smtClean="0">
                <a:latin typeface="Monotype Corsiva" pitchFamily="66" charset="0"/>
              </a:rPr>
              <a:t>: Если тело, погруженное в жидкость, удерживается в механическом равновесии, то со стороны окружающей жидкости действует выталкивающая сила гидростатического давления, численно равная весу жидкости в объёме этого тела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14745" y="5786454"/>
            <a:ext cx="2028825" cy="619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ru-RU" b="1" dirty="0" smtClean="0"/>
              <a:t>Основные формулы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578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Уравнение непрерывности (неразрывности)</a:t>
            </a:r>
          </a:p>
          <a:p>
            <a:pPr lvl="8">
              <a:buNone/>
            </a:pPr>
            <a:r>
              <a:rPr lang="ru-RU" sz="3200" dirty="0" smtClean="0">
                <a:latin typeface="Monotype Corsiva" pitchFamily="66" charset="0"/>
              </a:rPr>
              <a:t>или</a:t>
            </a:r>
            <a:endParaRPr lang="ru-RU" sz="3200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Уравнение Бернулли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Скорость истечения жидкости из малого отверстия в открытом широком сосуде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Гидростатическое давление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24173" y="3009903"/>
            <a:ext cx="5133975" cy="847725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1881181"/>
            <a:ext cx="2095500" cy="619125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2000240"/>
            <a:ext cx="1981200" cy="447675"/>
          </a:xfrm>
          <a:prstGeom prst="rect">
            <a:avLst/>
          </a:prstGeom>
          <a:noFill/>
        </p:spPr>
      </p:pic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643446"/>
            <a:ext cx="1971675" cy="742950"/>
          </a:xfrm>
          <a:prstGeom prst="rect">
            <a:avLst/>
          </a:prstGeom>
          <a:noFill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5857892"/>
            <a:ext cx="1581150" cy="619125"/>
          </a:xfrm>
          <a:prstGeom prst="rect">
            <a:avLst/>
          </a:prstGeom>
          <a:noFill/>
        </p:spPr>
      </p:pic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1. Найти высоту столба жидкости, давление которого равно нормальному атмосферному давлению 760 </a:t>
            </a:r>
            <a:r>
              <a:rPr lang="ru-RU" dirty="0" err="1" smtClean="0">
                <a:latin typeface="Monotype Corsiva" pitchFamily="66" charset="0"/>
              </a:rPr>
              <a:t>мм.рт.ст</a:t>
            </a:r>
            <a:r>
              <a:rPr lang="ru-RU" dirty="0" smtClean="0">
                <a:latin typeface="Monotype Corsiva" pitchFamily="66" charset="0"/>
              </a:rPr>
              <a:t>, если в качестве жидкости используется: вода, глицерин, спирт</a:t>
            </a:r>
          </a:p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2. Вода течёт в горизонтально расположенной трубе переменного сечения. Скорость воды в широкой части трубы равна 20 см/с. Определить скорость  в узкой части трубы, диаметр которой в 1,5раза меньше диаметра широкой части.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3. В широкой части горизонтально расположенной трубы течёт нефть со скоростью 2 м/с. Определить скорость нефти в узкой части трубы, если разность давлений в широкой и узкой частях трубы равна 6,56 кПа.</a:t>
            </a:r>
          </a:p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dirty="0" smtClean="0">
                <a:latin typeface="Monotype Corsiva" pitchFamily="66" charset="0"/>
              </a:rPr>
              <a:t>4. Бак высотой Н=2 м до краёв  наполнен жидкостью. На какой высоте должно быть проделано отверстие в стеке бака, чтобы место падения струи, вытекающей и отверстия, было на максимальном от бака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082660"/>
          </a:xfrm>
        </p:spPr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latin typeface="Monotype Corsiva" pitchFamily="66" charset="0"/>
              </a:rPr>
              <a:t>Колебание – это периодически повторяющийся процесс</a:t>
            </a: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Частота – это число колебаний в единицу времени</a:t>
            </a: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Период – это время одного полного колебания</a:t>
            </a: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Амплитуда – это максимальное отклонение  колеблющейся величины от положения равновесия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082660"/>
          </a:xfrm>
        </p:spPr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latin typeface="Monotype Corsiva" pitchFamily="66" charset="0"/>
              </a:rPr>
              <a:t>Гармонические колебания – это колебания, происходящие по закону синуса или косинуса</a:t>
            </a: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Фаза – это величина, стоящая под знаком синуса или косинуса; показывает какая часть колебания совершилась к данному моменту времени</a:t>
            </a: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Начальная фаза – это значение фазы в начальный момент времени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082660"/>
          </a:xfrm>
        </p:spPr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latin typeface="Monotype Corsiva" pitchFamily="66" charset="0"/>
              </a:rPr>
              <a:t>Свободные колебания – это колебания, совершаемые в отсутствии сил </a:t>
            </a:r>
            <a:r>
              <a:rPr lang="ru-RU" sz="3600" dirty="0" smtClean="0">
                <a:latin typeface="Monotype Corsiva" pitchFamily="66" charset="0"/>
              </a:rPr>
              <a:t>трения</a:t>
            </a: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Затухающие колебания – это колебания, совершаемые в присутствии сил сопротивления </a:t>
            </a:r>
            <a:r>
              <a:rPr lang="ru-RU" sz="3600" dirty="0" smtClean="0">
                <a:latin typeface="Monotype Corsiva" pitchFamily="66" charset="0"/>
              </a:rPr>
              <a:t>среды</a:t>
            </a: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Вынужденные колебания – это колебания систему, на которую действует внешняя сила с некоторой частотой</a:t>
            </a:r>
            <a:endParaRPr lang="ru-RU" sz="3600" dirty="0" smtClean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373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Microsoft Equation 3.0</vt:lpstr>
      <vt:lpstr>Слайд 1</vt:lpstr>
      <vt:lpstr>Определения</vt:lpstr>
      <vt:lpstr>Основные законы</vt:lpstr>
      <vt:lpstr>Основные формулы</vt:lpstr>
      <vt:lpstr>Задачи</vt:lpstr>
      <vt:lpstr>Задачи</vt:lpstr>
      <vt:lpstr>Основные определения</vt:lpstr>
      <vt:lpstr>Основные определения</vt:lpstr>
      <vt:lpstr>Основные определения</vt:lpstr>
      <vt:lpstr>Основные формулы</vt:lpstr>
      <vt:lpstr>Основные определения</vt:lpstr>
      <vt:lpstr>Основные определения</vt:lpstr>
      <vt:lpstr>Основные формулы</vt:lpstr>
      <vt:lpstr>Основные формулы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Михаил</cp:lastModifiedBy>
  <cp:revision>17</cp:revision>
  <dcterms:created xsi:type="dcterms:W3CDTF">2010-05-20T14:10:47Z</dcterms:created>
  <dcterms:modified xsi:type="dcterms:W3CDTF">2010-05-20T16:15:57Z</dcterms:modified>
</cp:coreProperties>
</file>